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72ED1-4071-492A-A5F0-7F2C428ADF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D762AAA-B645-467D-B8D4-0390FE994735}">
      <dgm:prSet/>
      <dgm:spPr/>
      <dgm:t>
        <a:bodyPr/>
        <a:lstStyle/>
        <a:p>
          <a:r>
            <a:rPr lang="en-US"/>
            <a:t>Created in 2005</a:t>
          </a:r>
        </a:p>
      </dgm:t>
    </dgm:pt>
    <dgm:pt modelId="{FC2B1B5D-57AA-473B-A214-FA7452232A49}" type="parTrans" cxnId="{A67A2A61-D14D-4978-B804-2583770C2E19}">
      <dgm:prSet/>
      <dgm:spPr/>
      <dgm:t>
        <a:bodyPr/>
        <a:lstStyle/>
        <a:p>
          <a:endParaRPr lang="en-US"/>
        </a:p>
      </dgm:t>
    </dgm:pt>
    <dgm:pt modelId="{F5826359-C681-4C76-9CB1-CD8370A90D6C}" type="sibTrans" cxnId="{A67A2A61-D14D-4978-B804-2583770C2E19}">
      <dgm:prSet/>
      <dgm:spPr/>
      <dgm:t>
        <a:bodyPr/>
        <a:lstStyle/>
        <a:p>
          <a:endParaRPr lang="en-US"/>
        </a:p>
      </dgm:t>
    </dgm:pt>
    <dgm:pt modelId="{0CCC6559-4EDD-4E2C-8C14-A549921588F7}">
      <dgm:prSet/>
      <dgm:spPr/>
      <dgm:t>
        <a:bodyPr/>
        <a:lstStyle/>
        <a:p>
          <a:r>
            <a:rPr lang="en-US"/>
            <a:t>Broken down into subReddits</a:t>
          </a:r>
        </a:p>
      </dgm:t>
    </dgm:pt>
    <dgm:pt modelId="{113C4921-5492-41AB-B2BF-CB3ABD5C6BCE}" type="parTrans" cxnId="{F42A6B37-DA47-4D66-8265-BB8C9ABFD057}">
      <dgm:prSet/>
      <dgm:spPr/>
      <dgm:t>
        <a:bodyPr/>
        <a:lstStyle/>
        <a:p>
          <a:endParaRPr lang="en-US"/>
        </a:p>
      </dgm:t>
    </dgm:pt>
    <dgm:pt modelId="{9C90D175-9AD8-49A0-80CD-88DBA1CF37DC}" type="sibTrans" cxnId="{F42A6B37-DA47-4D66-8265-BB8C9ABFD057}">
      <dgm:prSet/>
      <dgm:spPr/>
      <dgm:t>
        <a:bodyPr/>
        <a:lstStyle/>
        <a:p>
          <a:endParaRPr lang="en-US"/>
        </a:p>
      </dgm:t>
    </dgm:pt>
    <dgm:pt modelId="{91B48A67-13AE-4C11-89DB-709D87FD6328}">
      <dgm:prSet/>
      <dgm:spPr/>
      <dgm:t>
        <a:bodyPr/>
        <a:lstStyle/>
        <a:p>
          <a:r>
            <a:rPr lang="en-US"/>
            <a:t>Managed by an administrator</a:t>
          </a:r>
        </a:p>
      </dgm:t>
    </dgm:pt>
    <dgm:pt modelId="{04114670-E4BF-49E9-B612-65427462BC3F}" type="parTrans" cxnId="{6172B392-AF77-4E57-BF1C-C5253A566190}">
      <dgm:prSet/>
      <dgm:spPr/>
      <dgm:t>
        <a:bodyPr/>
        <a:lstStyle/>
        <a:p>
          <a:endParaRPr lang="en-US"/>
        </a:p>
      </dgm:t>
    </dgm:pt>
    <dgm:pt modelId="{91F03475-6210-473C-8B7E-3ACFC978E10A}" type="sibTrans" cxnId="{6172B392-AF77-4E57-BF1C-C5253A566190}">
      <dgm:prSet/>
      <dgm:spPr/>
      <dgm:t>
        <a:bodyPr/>
        <a:lstStyle/>
        <a:p>
          <a:endParaRPr lang="en-US"/>
        </a:p>
      </dgm:t>
    </dgm:pt>
    <dgm:pt modelId="{2AD375F7-AF5B-4789-B67E-3951126D42BD}">
      <dgm:prSet/>
      <dgm:spPr/>
      <dgm:t>
        <a:bodyPr/>
        <a:lstStyle/>
        <a:p>
          <a:r>
            <a:rPr lang="en-US"/>
            <a:t>Posts on subreddits can be commented on by followers of subreddit</a:t>
          </a:r>
        </a:p>
      </dgm:t>
    </dgm:pt>
    <dgm:pt modelId="{A010D772-F77D-46D4-B78D-33A3B745C6FF}" type="parTrans" cxnId="{F7BDBCB4-9DCE-4B4E-B84E-7A7A3F09200E}">
      <dgm:prSet/>
      <dgm:spPr/>
      <dgm:t>
        <a:bodyPr/>
        <a:lstStyle/>
        <a:p>
          <a:endParaRPr lang="en-US"/>
        </a:p>
      </dgm:t>
    </dgm:pt>
    <dgm:pt modelId="{22896CB9-01FD-460C-AFBA-8FA1B952C508}" type="sibTrans" cxnId="{F7BDBCB4-9DCE-4B4E-B84E-7A7A3F09200E}">
      <dgm:prSet/>
      <dgm:spPr/>
      <dgm:t>
        <a:bodyPr/>
        <a:lstStyle/>
        <a:p>
          <a:endParaRPr lang="en-US"/>
        </a:p>
      </dgm:t>
    </dgm:pt>
    <dgm:pt modelId="{FC5F7F77-A866-402C-A33F-B140E55F0DC5}">
      <dgm:prSet/>
      <dgm:spPr/>
      <dgm:t>
        <a:bodyPr/>
        <a:lstStyle/>
        <a:p>
          <a:r>
            <a:rPr lang="en-US"/>
            <a:t>SubReddits used for this study</a:t>
          </a:r>
        </a:p>
      </dgm:t>
    </dgm:pt>
    <dgm:pt modelId="{AE5F0ACE-98D0-42BE-A8B1-69DE75D65E82}" type="parTrans" cxnId="{97571399-6CEA-4F1A-AE5A-A40D1D10A604}">
      <dgm:prSet/>
      <dgm:spPr/>
      <dgm:t>
        <a:bodyPr/>
        <a:lstStyle/>
        <a:p>
          <a:endParaRPr lang="en-US"/>
        </a:p>
      </dgm:t>
    </dgm:pt>
    <dgm:pt modelId="{E9EB2CE7-29F8-49E7-98E4-9B6F800C1E7E}" type="sibTrans" cxnId="{97571399-6CEA-4F1A-AE5A-A40D1D10A604}">
      <dgm:prSet/>
      <dgm:spPr/>
      <dgm:t>
        <a:bodyPr/>
        <a:lstStyle/>
        <a:p>
          <a:endParaRPr lang="en-US"/>
        </a:p>
      </dgm:t>
    </dgm:pt>
    <dgm:pt modelId="{D3CE1962-5D2D-401D-A744-AC502B8146FB}">
      <dgm:prSet/>
      <dgm:spPr/>
      <dgm:t>
        <a:bodyPr/>
        <a:lstStyle/>
        <a:p>
          <a:r>
            <a:rPr lang="en-US"/>
            <a:t>r/DisneyWorld – over 36,000 followers</a:t>
          </a:r>
        </a:p>
      </dgm:t>
    </dgm:pt>
    <dgm:pt modelId="{91BFFC1A-55D7-4C67-9F82-B0367F97C83D}" type="parTrans" cxnId="{CCE87D60-BFCF-432E-957F-2971E9D1A23F}">
      <dgm:prSet/>
      <dgm:spPr/>
      <dgm:t>
        <a:bodyPr/>
        <a:lstStyle/>
        <a:p>
          <a:endParaRPr lang="en-US"/>
        </a:p>
      </dgm:t>
    </dgm:pt>
    <dgm:pt modelId="{06F1E7A6-DCBE-4088-83B0-21E99100A330}" type="sibTrans" cxnId="{CCE87D60-BFCF-432E-957F-2971E9D1A23F}">
      <dgm:prSet/>
      <dgm:spPr/>
      <dgm:t>
        <a:bodyPr/>
        <a:lstStyle/>
        <a:p>
          <a:endParaRPr lang="en-US"/>
        </a:p>
      </dgm:t>
    </dgm:pt>
    <dgm:pt modelId="{461D3B6A-82BA-416F-AFC8-EA50F1F61339}">
      <dgm:prSet/>
      <dgm:spPr/>
      <dgm:t>
        <a:bodyPr/>
        <a:lstStyle/>
        <a:p>
          <a:r>
            <a:rPr lang="en-US"/>
            <a:t>r/disney – over 613,000 followers </a:t>
          </a:r>
        </a:p>
      </dgm:t>
    </dgm:pt>
    <dgm:pt modelId="{12C24FBA-B706-4345-A3AE-908F6EDA9CB3}" type="parTrans" cxnId="{ADF407E0-0B2C-4FD5-AB2C-D99A28A88A6C}">
      <dgm:prSet/>
      <dgm:spPr/>
      <dgm:t>
        <a:bodyPr/>
        <a:lstStyle/>
        <a:p>
          <a:endParaRPr lang="en-US"/>
        </a:p>
      </dgm:t>
    </dgm:pt>
    <dgm:pt modelId="{D0270F7C-0F85-4599-BFCE-D93BACA93364}" type="sibTrans" cxnId="{ADF407E0-0B2C-4FD5-AB2C-D99A28A88A6C}">
      <dgm:prSet/>
      <dgm:spPr/>
      <dgm:t>
        <a:bodyPr/>
        <a:lstStyle/>
        <a:p>
          <a:endParaRPr lang="en-US"/>
        </a:p>
      </dgm:t>
    </dgm:pt>
    <dgm:pt modelId="{BF1DF2D6-FD72-42AA-A95E-FD042850232C}" type="pres">
      <dgm:prSet presAssocID="{42472ED1-4071-492A-A5F0-7F2C428ADFB5}" presName="linear" presStyleCnt="0">
        <dgm:presLayoutVars>
          <dgm:animLvl val="lvl"/>
          <dgm:resizeHandles val="exact"/>
        </dgm:presLayoutVars>
      </dgm:prSet>
      <dgm:spPr/>
    </dgm:pt>
    <dgm:pt modelId="{B66ECD69-B1CC-4924-9F3E-C219CDE95D38}" type="pres">
      <dgm:prSet presAssocID="{5D762AAA-B645-467D-B8D4-0390FE99473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BDF9F2-0225-411E-B288-0A2F52A3D688}" type="pres">
      <dgm:prSet presAssocID="{F5826359-C681-4C76-9CB1-CD8370A90D6C}" presName="spacer" presStyleCnt="0"/>
      <dgm:spPr/>
    </dgm:pt>
    <dgm:pt modelId="{FF99B482-9C00-48A7-86DE-9E1E8A467182}" type="pres">
      <dgm:prSet presAssocID="{0CCC6559-4EDD-4E2C-8C14-A549921588F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264C8A9-1501-4E2F-B51E-F10ECA7996DB}" type="pres">
      <dgm:prSet presAssocID="{0CCC6559-4EDD-4E2C-8C14-A549921588F7}" presName="childText" presStyleLbl="revTx" presStyleIdx="0" presStyleCnt="2">
        <dgm:presLayoutVars>
          <dgm:bulletEnabled val="1"/>
        </dgm:presLayoutVars>
      </dgm:prSet>
      <dgm:spPr/>
    </dgm:pt>
    <dgm:pt modelId="{F3FFCD4C-5127-41B8-A942-DCEBA490822F}" type="pres">
      <dgm:prSet presAssocID="{FC5F7F77-A866-402C-A33F-B140E55F0DC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2FEFE9C-1B48-4D18-8E5F-9A0A92E50E90}" type="pres">
      <dgm:prSet presAssocID="{FC5F7F77-A866-402C-A33F-B140E55F0DC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78E6002-4C76-40AC-B9DF-8286F117550F}" type="presOf" srcId="{FC5F7F77-A866-402C-A33F-B140E55F0DC5}" destId="{F3FFCD4C-5127-41B8-A942-DCEBA490822F}" srcOrd="0" destOrd="0" presId="urn:microsoft.com/office/officeart/2005/8/layout/vList2"/>
    <dgm:cxn modelId="{F42A6B37-DA47-4D66-8265-BB8C9ABFD057}" srcId="{42472ED1-4071-492A-A5F0-7F2C428ADFB5}" destId="{0CCC6559-4EDD-4E2C-8C14-A549921588F7}" srcOrd="1" destOrd="0" parTransId="{113C4921-5492-41AB-B2BF-CB3ABD5C6BCE}" sibTransId="{9C90D175-9AD8-49A0-80CD-88DBA1CF37DC}"/>
    <dgm:cxn modelId="{CCE87D60-BFCF-432E-957F-2971E9D1A23F}" srcId="{FC5F7F77-A866-402C-A33F-B140E55F0DC5}" destId="{D3CE1962-5D2D-401D-A744-AC502B8146FB}" srcOrd="0" destOrd="0" parTransId="{91BFFC1A-55D7-4C67-9F82-B0367F97C83D}" sibTransId="{06F1E7A6-DCBE-4088-83B0-21E99100A330}"/>
    <dgm:cxn modelId="{A67A2A61-D14D-4978-B804-2583770C2E19}" srcId="{42472ED1-4071-492A-A5F0-7F2C428ADFB5}" destId="{5D762AAA-B645-467D-B8D4-0390FE994735}" srcOrd="0" destOrd="0" parTransId="{FC2B1B5D-57AA-473B-A214-FA7452232A49}" sibTransId="{F5826359-C681-4C76-9CB1-CD8370A90D6C}"/>
    <dgm:cxn modelId="{B772A063-7D66-45B9-8B04-46E4936F4F66}" type="presOf" srcId="{0CCC6559-4EDD-4E2C-8C14-A549921588F7}" destId="{FF99B482-9C00-48A7-86DE-9E1E8A467182}" srcOrd="0" destOrd="0" presId="urn:microsoft.com/office/officeart/2005/8/layout/vList2"/>
    <dgm:cxn modelId="{4F256354-F831-43B4-9A6B-4E7FB525AD67}" type="presOf" srcId="{D3CE1962-5D2D-401D-A744-AC502B8146FB}" destId="{E2FEFE9C-1B48-4D18-8E5F-9A0A92E50E90}" srcOrd="0" destOrd="0" presId="urn:microsoft.com/office/officeart/2005/8/layout/vList2"/>
    <dgm:cxn modelId="{66837984-BE98-4AC5-B8A9-F57C7F0FB8AC}" type="presOf" srcId="{5D762AAA-B645-467D-B8D4-0390FE994735}" destId="{B66ECD69-B1CC-4924-9F3E-C219CDE95D38}" srcOrd="0" destOrd="0" presId="urn:microsoft.com/office/officeart/2005/8/layout/vList2"/>
    <dgm:cxn modelId="{6172B392-AF77-4E57-BF1C-C5253A566190}" srcId="{0CCC6559-4EDD-4E2C-8C14-A549921588F7}" destId="{91B48A67-13AE-4C11-89DB-709D87FD6328}" srcOrd="0" destOrd="0" parTransId="{04114670-E4BF-49E9-B612-65427462BC3F}" sibTransId="{91F03475-6210-473C-8B7E-3ACFC978E10A}"/>
    <dgm:cxn modelId="{97571399-6CEA-4F1A-AE5A-A40D1D10A604}" srcId="{42472ED1-4071-492A-A5F0-7F2C428ADFB5}" destId="{FC5F7F77-A866-402C-A33F-B140E55F0DC5}" srcOrd="2" destOrd="0" parTransId="{AE5F0ACE-98D0-42BE-A8B1-69DE75D65E82}" sibTransId="{E9EB2CE7-29F8-49E7-98E4-9B6F800C1E7E}"/>
    <dgm:cxn modelId="{EDAF7C99-C3DA-486A-B454-489E8EC71D49}" type="presOf" srcId="{91B48A67-13AE-4C11-89DB-709D87FD6328}" destId="{0264C8A9-1501-4E2F-B51E-F10ECA7996DB}" srcOrd="0" destOrd="0" presId="urn:microsoft.com/office/officeart/2005/8/layout/vList2"/>
    <dgm:cxn modelId="{F7BDBCB4-9DCE-4B4E-B84E-7A7A3F09200E}" srcId="{0CCC6559-4EDD-4E2C-8C14-A549921588F7}" destId="{2AD375F7-AF5B-4789-B67E-3951126D42BD}" srcOrd="1" destOrd="0" parTransId="{A010D772-F77D-46D4-B78D-33A3B745C6FF}" sibTransId="{22896CB9-01FD-460C-AFBA-8FA1B952C508}"/>
    <dgm:cxn modelId="{7508B1C5-9C20-49E6-9E8E-470F503C0ED7}" type="presOf" srcId="{42472ED1-4071-492A-A5F0-7F2C428ADFB5}" destId="{BF1DF2D6-FD72-42AA-A95E-FD042850232C}" srcOrd="0" destOrd="0" presId="urn:microsoft.com/office/officeart/2005/8/layout/vList2"/>
    <dgm:cxn modelId="{11B711CA-17B7-4E75-B6B8-8E0B3A76D99B}" type="presOf" srcId="{2AD375F7-AF5B-4789-B67E-3951126D42BD}" destId="{0264C8A9-1501-4E2F-B51E-F10ECA7996DB}" srcOrd="0" destOrd="1" presId="urn:microsoft.com/office/officeart/2005/8/layout/vList2"/>
    <dgm:cxn modelId="{CA45EDD0-FC02-4D6F-A65C-6B24A6262582}" type="presOf" srcId="{461D3B6A-82BA-416F-AFC8-EA50F1F61339}" destId="{E2FEFE9C-1B48-4D18-8E5F-9A0A92E50E90}" srcOrd="0" destOrd="1" presId="urn:microsoft.com/office/officeart/2005/8/layout/vList2"/>
    <dgm:cxn modelId="{ADF407E0-0B2C-4FD5-AB2C-D99A28A88A6C}" srcId="{FC5F7F77-A866-402C-A33F-B140E55F0DC5}" destId="{461D3B6A-82BA-416F-AFC8-EA50F1F61339}" srcOrd="1" destOrd="0" parTransId="{12C24FBA-B706-4345-A3AE-908F6EDA9CB3}" sibTransId="{D0270F7C-0F85-4599-BFCE-D93BACA93364}"/>
    <dgm:cxn modelId="{C9BF66FB-BB44-4006-8B40-104A9EE2FD55}" type="presParOf" srcId="{BF1DF2D6-FD72-42AA-A95E-FD042850232C}" destId="{B66ECD69-B1CC-4924-9F3E-C219CDE95D38}" srcOrd="0" destOrd="0" presId="urn:microsoft.com/office/officeart/2005/8/layout/vList2"/>
    <dgm:cxn modelId="{64C59D8A-3C57-43D3-B3CE-FF5491CA1735}" type="presParOf" srcId="{BF1DF2D6-FD72-42AA-A95E-FD042850232C}" destId="{7CBDF9F2-0225-411E-B288-0A2F52A3D688}" srcOrd="1" destOrd="0" presId="urn:microsoft.com/office/officeart/2005/8/layout/vList2"/>
    <dgm:cxn modelId="{A3C2B744-25A3-4127-A603-C685FA093B3D}" type="presParOf" srcId="{BF1DF2D6-FD72-42AA-A95E-FD042850232C}" destId="{FF99B482-9C00-48A7-86DE-9E1E8A467182}" srcOrd="2" destOrd="0" presId="urn:microsoft.com/office/officeart/2005/8/layout/vList2"/>
    <dgm:cxn modelId="{B16F53A2-CD97-4305-ABBD-7EC850E88CC4}" type="presParOf" srcId="{BF1DF2D6-FD72-42AA-A95E-FD042850232C}" destId="{0264C8A9-1501-4E2F-B51E-F10ECA7996DB}" srcOrd="3" destOrd="0" presId="urn:microsoft.com/office/officeart/2005/8/layout/vList2"/>
    <dgm:cxn modelId="{48593720-1160-4433-A0E8-1252D517D8EB}" type="presParOf" srcId="{BF1DF2D6-FD72-42AA-A95E-FD042850232C}" destId="{F3FFCD4C-5127-41B8-A942-DCEBA490822F}" srcOrd="4" destOrd="0" presId="urn:microsoft.com/office/officeart/2005/8/layout/vList2"/>
    <dgm:cxn modelId="{2A0CC96C-C085-44A7-9D6A-D220AFE90816}" type="presParOf" srcId="{BF1DF2D6-FD72-42AA-A95E-FD042850232C}" destId="{E2FEFE9C-1B48-4D18-8E5F-9A0A92E50E9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AB549C-730C-4561-9E41-25C1F81F57E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DD74EA-C5AD-45A2-A179-D6BB29C381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social media presence is an essential tool for a business</a:t>
          </a:r>
        </a:p>
      </dgm:t>
    </dgm:pt>
    <dgm:pt modelId="{41C923C5-CB49-4160-8D04-3F6A58635BB4}" type="parTrans" cxnId="{BADDEFD8-A4AF-4177-9078-C901C34B7E31}">
      <dgm:prSet/>
      <dgm:spPr/>
      <dgm:t>
        <a:bodyPr/>
        <a:lstStyle/>
        <a:p>
          <a:endParaRPr lang="en-US"/>
        </a:p>
      </dgm:t>
    </dgm:pt>
    <dgm:pt modelId="{41E6AE87-3C3F-45CB-A23D-3EC5894A3C7A}" type="sibTrans" cxnId="{BADDEFD8-A4AF-4177-9078-C901C34B7E31}">
      <dgm:prSet/>
      <dgm:spPr/>
      <dgm:t>
        <a:bodyPr/>
        <a:lstStyle/>
        <a:p>
          <a:endParaRPr lang="en-US"/>
        </a:p>
      </dgm:t>
    </dgm:pt>
    <dgm:pt modelId="{05CD3DD8-3FB8-439A-96BC-8913EC99A2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social media analysis can provide instant and constant updates on the public’s reception of a product and perception of a business.</a:t>
          </a:r>
        </a:p>
      </dgm:t>
    </dgm:pt>
    <dgm:pt modelId="{313BF7C1-7D4F-46C9-8FE8-6D20E7B49AC3}" type="parTrans" cxnId="{DFB791B8-DB14-462D-ACBD-B81CC56A1951}">
      <dgm:prSet/>
      <dgm:spPr/>
      <dgm:t>
        <a:bodyPr/>
        <a:lstStyle/>
        <a:p>
          <a:endParaRPr lang="en-US"/>
        </a:p>
      </dgm:t>
    </dgm:pt>
    <dgm:pt modelId="{1A254F9B-F930-4DB6-8A78-9F518BB4C5F3}" type="sibTrans" cxnId="{DFB791B8-DB14-462D-ACBD-B81CC56A1951}">
      <dgm:prSet/>
      <dgm:spPr/>
      <dgm:t>
        <a:bodyPr/>
        <a:lstStyle/>
        <a:p>
          <a:endParaRPr lang="en-US"/>
        </a:p>
      </dgm:t>
    </dgm:pt>
    <dgm:pt modelId="{B161E168-B15F-45DD-BD76-12C12B23E532}" type="pres">
      <dgm:prSet presAssocID="{27AB549C-730C-4561-9E41-25C1F81F57EE}" presName="root" presStyleCnt="0">
        <dgm:presLayoutVars>
          <dgm:dir/>
          <dgm:resizeHandles val="exact"/>
        </dgm:presLayoutVars>
      </dgm:prSet>
      <dgm:spPr/>
    </dgm:pt>
    <dgm:pt modelId="{CC023EEC-AB95-4866-B57A-FA58225A6910}" type="pres">
      <dgm:prSet presAssocID="{D6DD74EA-C5AD-45A2-A179-D6BB29C381DB}" presName="compNode" presStyleCnt="0"/>
      <dgm:spPr/>
    </dgm:pt>
    <dgm:pt modelId="{74CDF3F1-C627-4950-9C4C-C48514A97347}" type="pres">
      <dgm:prSet presAssocID="{D6DD74EA-C5AD-45A2-A179-D6BB29C381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136F95D-128B-4CF9-BF4A-D6A60C922C1A}" type="pres">
      <dgm:prSet presAssocID="{D6DD74EA-C5AD-45A2-A179-D6BB29C381DB}" presName="spaceRect" presStyleCnt="0"/>
      <dgm:spPr/>
    </dgm:pt>
    <dgm:pt modelId="{EF3D103B-156B-4F96-A71C-02DD056BEF20}" type="pres">
      <dgm:prSet presAssocID="{D6DD74EA-C5AD-45A2-A179-D6BB29C381DB}" presName="textRect" presStyleLbl="revTx" presStyleIdx="0" presStyleCnt="2">
        <dgm:presLayoutVars>
          <dgm:chMax val="1"/>
          <dgm:chPref val="1"/>
        </dgm:presLayoutVars>
      </dgm:prSet>
      <dgm:spPr/>
    </dgm:pt>
    <dgm:pt modelId="{4E4F816C-BC4F-4975-9424-E25676B99DA7}" type="pres">
      <dgm:prSet presAssocID="{41E6AE87-3C3F-45CB-A23D-3EC5894A3C7A}" presName="sibTrans" presStyleCnt="0"/>
      <dgm:spPr/>
    </dgm:pt>
    <dgm:pt modelId="{03ADB0B4-675D-467B-9A09-B0591F8330F4}" type="pres">
      <dgm:prSet presAssocID="{05CD3DD8-3FB8-439A-96BC-8913EC99A29A}" presName="compNode" presStyleCnt="0"/>
      <dgm:spPr/>
    </dgm:pt>
    <dgm:pt modelId="{928C5F2D-5950-40CA-9C2B-A583248EC7D3}" type="pres">
      <dgm:prSet presAssocID="{05CD3DD8-3FB8-439A-96BC-8913EC99A2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CE719944-8534-4649-899D-3AAC5DDE3CC6}" type="pres">
      <dgm:prSet presAssocID="{05CD3DD8-3FB8-439A-96BC-8913EC99A29A}" presName="spaceRect" presStyleCnt="0"/>
      <dgm:spPr/>
    </dgm:pt>
    <dgm:pt modelId="{72D58BF6-E45B-4E14-B3D1-EB39DADB4761}" type="pres">
      <dgm:prSet presAssocID="{05CD3DD8-3FB8-439A-96BC-8913EC99A29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1AFD024-D71A-4FB3-8698-1F92B98AF336}" type="presOf" srcId="{D6DD74EA-C5AD-45A2-A179-D6BB29C381DB}" destId="{EF3D103B-156B-4F96-A71C-02DD056BEF20}" srcOrd="0" destOrd="0" presId="urn:microsoft.com/office/officeart/2018/2/layout/IconLabelList"/>
    <dgm:cxn modelId="{F3F40A58-A703-4485-8336-8F0690AF15E6}" type="presOf" srcId="{05CD3DD8-3FB8-439A-96BC-8913EC99A29A}" destId="{72D58BF6-E45B-4E14-B3D1-EB39DADB4761}" srcOrd="0" destOrd="0" presId="urn:microsoft.com/office/officeart/2018/2/layout/IconLabelList"/>
    <dgm:cxn modelId="{DFB791B8-DB14-462D-ACBD-B81CC56A1951}" srcId="{27AB549C-730C-4561-9E41-25C1F81F57EE}" destId="{05CD3DD8-3FB8-439A-96BC-8913EC99A29A}" srcOrd="1" destOrd="0" parTransId="{313BF7C1-7D4F-46C9-8FE8-6D20E7B49AC3}" sibTransId="{1A254F9B-F930-4DB6-8A78-9F518BB4C5F3}"/>
    <dgm:cxn modelId="{BADDEFD8-A4AF-4177-9078-C901C34B7E31}" srcId="{27AB549C-730C-4561-9E41-25C1F81F57EE}" destId="{D6DD74EA-C5AD-45A2-A179-D6BB29C381DB}" srcOrd="0" destOrd="0" parTransId="{41C923C5-CB49-4160-8D04-3F6A58635BB4}" sibTransId="{41E6AE87-3C3F-45CB-A23D-3EC5894A3C7A}"/>
    <dgm:cxn modelId="{4431D8DE-F35F-4988-95D2-A476C5A420A6}" type="presOf" srcId="{27AB549C-730C-4561-9E41-25C1F81F57EE}" destId="{B161E168-B15F-45DD-BD76-12C12B23E532}" srcOrd="0" destOrd="0" presId="urn:microsoft.com/office/officeart/2018/2/layout/IconLabelList"/>
    <dgm:cxn modelId="{91CAEA8F-6E9C-4E33-ADA8-9AF057A7A586}" type="presParOf" srcId="{B161E168-B15F-45DD-BD76-12C12B23E532}" destId="{CC023EEC-AB95-4866-B57A-FA58225A6910}" srcOrd="0" destOrd="0" presId="urn:microsoft.com/office/officeart/2018/2/layout/IconLabelList"/>
    <dgm:cxn modelId="{4D4D1F3A-A1ED-4664-A19F-485B7BEF3A3B}" type="presParOf" srcId="{CC023EEC-AB95-4866-B57A-FA58225A6910}" destId="{74CDF3F1-C627-4950-9C4C-C48514A97347}" srcOrd="0" destOrd="0" presId="urn:microsoft.com/office/officeart/2018/2/layout/IconLabelList"/>
    <dgm:cxn modelId="{005B7065-1AC7-4E74-BC09-124461F9CEE1}" type="presParOf" srcId="{CC023EEC-AB95-4866-B57A-FA58225A6910}" destId="{E136F95D-128B-4CF9-BF4A-D6A60C922C1A}" srcOrd="1" destOrd="0" presId="urn:microsoft.com/office/officeart/2018/2/layout/IconLabelList"/>
    <dgm:cxn modelId="{A828EBAE-9D19-41C6-B836-B5C6CCBB8D13}" type="presParOf" srcId="{CC023EEC-AB95-4866-B57A-FA58225A6910}" destId="{EF3D103B-156B-4F96-A71C-02DD056BEF20}" srcOrd="2" destOrd="0" presId="urn:microsoft.com/office/officeart/2018/2/layout/IconLabelList"/>
    <dgm:cxn modelId="{A7A9E1C7-8B90-46FF-BA3F-51FD3DC6B4BC}" type="presParOf" srcId="{B161E168-B15F-45DD-BD76-12C12B23E532}" destId="{4E4F816C-BC4F-4975-9424-E25676B99DA7}" srcOrd="1" destOrd="0" presId="urn:microsoft.com/office/officeart/2018/2/layout/IconLabelList"/>
    <dgm:cxn modelId="{802D9239-3995-45CE-935F-C36233276DB0}" type="presParOf" srcId="{B161E168-B15F-45DD-BD76-12C12B23E532}" destId="{03ADB0B4-675D-467B-9A09-B0591F8330F4}" srcOrd="2" destOrd="0" presId="urn:microsoft.com/office/officeart/2018/2/layout/IconLabelList"/>
    <dgm:cxn modelId="{1466B747-5010-4BA7-BFCF-48893FC5328D}" type="presParOf" srcId="{03ADB0B4-675D-467B-9A09-B0591F8330F4}" destId="{928C5F2D-5950-40CA-9C2B-A583248EC7D3}" srcOrd="0" destOrd="0" presId="urn:microsoft.com/office/officeart/2018/2/layout/IconLabelList"/>
    <dgm:cxn modelId="{5937C048-D7ED-452F-B76F-B5BC93A59930}" type="presParOf" srcId="{03ADB0B4-675D-467B-9A09-B0591F8330F4}" destId="{CE719944-8534-4649-899D-3AAC5DDE3CC6}" srcOrd="1" destOrd="0" presId="urn:microsoft.com/office/officeart/2018/2/layout/IconLabelList"/>
    <dgm:cxn modelId="{983CAC70-072B-482E-B59E-F90BA20B1F38}" type="presParOf" srcId="{03ADB0B4-675D-467B-9A09-B0591F8330F4}" destId="{72D58BF6-E45B-4E14-B3D1-EB39DADB47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ECD69-B1CC-4924-9F3E-C219CDE95D38}">
      <dsp:nvSpPr>
        <dsp:cNvPr id="0" name=""/>
        <dsp:cNvSpPr/>
      </dsp:nvSpPr>
      <dsp:spPr>
        <a:xfrm>
          <a:off x="0" y="150435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Created in 2005</a:t>
          </a:r>
        </a:p>
      </dsp:txBody>
      <dsp:txXfrm>
        <a:off x="35125" y="185560"/>
        <a:ext cx="10445350" cy="649299"/>
      </dsp:txXfrm>
    </dsp:sp>
    <dsp:sp modelId="{FF99B482-9C00-48A7-86DE-9E1E8A467182}">
      <dsp:nvSpPr>
        <dsp:cNvPr id="0" name=""/>
        <dsp:cNvSpPr/>
      </dsp:nvSpPr>
      <dsp:spPr>
        <a:xfrm>
          <a:off x="0" y="95638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Broken down into subReddits</a:t>
          </a:r>
        </a:p>
      </dsp:txBody>
      <dsp:txXfrm>
        <a:off x="35125" y="991509"/>
        <a:ext cx="10445350" cy="649299"/>
      </dsp:txXfrm>
    </dsp:sp>
    <dsp:sp modelId="{0264C8A9-1501-4E2F-B51E-F10ECA7996DB}">
      <dsp:nvSpPr>
        <dsp:cNvPr id="0" name=""/>
        <dsp:cNvSpPr/>
      </dsp:nvSpPr>
      <dsp:spPr>
        <a:xfrm>
          <a:off x="0" y="1675934"/>
          <a:ext cx="10515600" cy="807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Managed by an administrator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Posts on subreddits can be commented on by followers of subreddit</a:t>
          </a:r>
        </a:p>
      </dsp:txBody>
      <dsp:txXfrm>
        <a:off x="0" y="1675934"/>
        <a:ext cx="10515600" cy="807300"/>
      </dsp:txXfrm>
    </dsp:sp>
    <dsp:sp modelId="{F3FFCD4C-5127-41B8-A942-DCEBA490822F}">
      <dsp:nvSpPr>
        <dsp:cNvPr id="0" name=""/>
        <dsp:cNvSpPr/>
      </dsp:nvSpPr>
      <dsp:spPr>
        <a:xfrm>
          <a:off x="0" y="2483234"/>
          <a:ext cx="10515600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SubReddits used for this study</a:t>
          </a:r>
        </a:p>
      </dsp:txBody>
      <dsp:txXfrm>
        <a:off x="35125" y="2518359"/>
        <a:ext cx="10445350" cy="649299"/>
      </dsp:txXfrm>
    </dsp:sp>
    <dsp:sp modelId="{E2FEFE9C-1B48-4D18-8E5F-9A0A92E50E90}">
      <dsp:nvSpPr>
        <dsp:cNvPr id="0" name=""/>
        <dsp:cNvSpPr/>
      </dsp:nvSpPr>
      <dsp:spPr>
        <a:xfrm>
          <a:off x="0" y="3202785"/>
          <a:ext cx="10515600" cy="807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r/DisneyWorld – over 36,000 followers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r/disney – over 613,000 followers </a:t>
          </a:r>
        </a:p>
      </dsp:txBody>
      <dsp:txXfrm>
        <a:off x="0" y="3202785"/>
        <a:ext cx="10515600" cy="807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DF3F1-C627-4950-9C4C-C48514A97347}">
      <dsp:nvSpPr>
        <dsp:cNvPr id="0" name=""/>
        <dsp:cNvSpPr/>
      </dsp:nvSpPr>
      <dsp:spPr>
        <a:xfrm>
          <a:off x="1747800" y="51313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D103B-156B-4F96-A71C-02DD056BEF20}">
      <dsp:nvSpPr>
        <dsp:cNvPr id="0" name=""/>
        <dsp:cNvSpPr/>
      </dsp:nvSpPr>
      <dsp:spPr>
        <a:xfrm>
          <a:off x="559800" y="292738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social media presence is an essential tool for a business</a:t>
          </a:r>
        </a:p>
      </dsp:txBody>
      <dsp:txXfrm>
        <a:off x="559800" y="2927386"/>
        <a:ext cx="4320000" cy="720000"/>
      </dsp:txXfrm>
    </dsp:sp>
    <dsp:sp modelId="{928C5F2D-5950-40CA-9C2B-A583248EC7D3}">
      <dsp:nvSpPr>
        <dsp:cNvPr id="0" name=""/>
        <dsp:cNvSpPr/>
      </dsp:nvSpPr>
      <dsp:spPr>
        <a:xfrm>
          <a:off x="6823800" y="51313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58BF6-E45B-4E14-B3D1-EB39DADB4761}">
      <dsp:nvSpPr>
        <dsp:cNvPr id="0" name=""/>
        <dsp:cNvSpPr/>
      </dsp:nvSpPr>
      <dsp:spPr>
        <a:xfrm>
          <a:off x="5635800" y="292738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social media analysis can provide instant and constant updates on the public’s reception of a product and perception of a business.</a:t>
          </a:r>
        </a:p>
      </dsp:txBody>
      <dsp:txXfrm>
        <a:off x="5635800" y="292738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7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2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3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44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3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1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9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9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5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FE2C506-8A5F-480B-9E6A-8A2772D63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BA7DA-5E20-4528-BD1D-459F49C44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934" y="643468"/>
            <a:ext cx="11638017" cy="1554449"/>
          </a:xfrm>
        </p:spPr>
        <p:txBody>
          <a:bodyPr anchor="t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6000" b="1" i="1" spc="2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Social Media Analysis Case Study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5CD16-BCC7-4DAF-92EE-4D206184A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223" y="4660083"/>
            <a:ext cx="9943441" cy="1663495"/>
          </a:xfrm>
        </p:spPr>
        <p:txBody>
          <a:bodyPr anchor="b">
            <a:normAutofit/>
          </a:bodyPr>
          <a:lstStyle/>
          <a:p>
            <a:r>
              <a:rPr lang="en-US" b="1" i="1" spc="2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Scraping and Analyzing Subreddits related to Disney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549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8184-0A2D-46D1-9E98-AD8A9319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2" y="130233"/>
            <a:ext cx="10515600" cy="1325563"/>
          </a:xfrm>
        </p:spPr>
        <p:txBody>
          <a:bodyPr/>
          <a:lstStyle/>
          <a:p>
            <a:r>
              <a:rPr lang="en-US" dirty="0"/>
              <a:t>Genie+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0B501-FBD3-417D-9AA5-FDAF00DC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5" y="1393762"/>
            <a:ext cx="4676145" cy="4815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B0A33-5D68-4C25-9198-892E49C0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753" y="550639"/>
            <a:ext cx="4608975" cy="2505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27112-4DA7-4DD9-A9F9-118B2D8B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573" y="3801689"/>
            <a:ext cx="4505334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7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BE8A-A776-4A41-803D-3273B6FF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D761398-5B66-4AB7-86A3-B09BC6159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576549"/>
              </p:ext>
            </p:extLst>
          </p:nvPr>
        </p:nvGraphicFramePr>
        <p:xfrm>
          <a:off x="838200" y="2011680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3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43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E72942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C6887-E181-4144-BF5D-1DDDF10B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524250" cy="5431376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8259E-29A9-4AB3-9D2E-5D184127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“forms of electronic communication (such as websites for social networking and microblogging) through which users create online communities to share information, ideas, personal messages, and other content (such as videos)”. 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Merriam-Webster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Examples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</a:rPr>
              <a:t>Facebook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</a:rPr>
              <a:t>Twitter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</a:rPr>
              <a:t>LinkIn</a:t>
            </a:r>
            <a:endParaRPr lang="en-US" sz="2000" dirty="0">
              <a:latin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</a:rPr>
              <a:t>Reddit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</a:rPr>
              <a:t>YouTube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317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E33E-A9DD-4CC3-B390-613BF8F1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Reddit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69072A4-2FF7-411B-BF28-980E6BE098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11680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932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06C29E97-B2A1-48BF-A59C-C26AEE8E2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9" b="1413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4266-7152-4701-9090-5DB304DF6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44" y="270174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400" cap="all" dirty="0">
                <a:solidFill>
                  <a:schemeClr val="bg1"/>
                </a:solidFill>
              </a:rPr>
              <a:t>How can a Social Media Analysis be beneficial to a business?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69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D2639-1416-4274-9126-78163AC5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0613-B888-49F7-8441-BF85A7C04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Web scrapping</a:t>
            </a:r>
          </a:p>
          <a:p>
            <a:pPr lvl="1"/>
            <a:r>
              <a:rPr lang="en-US" sz="2000"/>
              <a:t>Python</a:t>
            </a:r>
          </a:p>
          <a:p>
            <a:pPr lvl="1"/>
            <a:r>
              <a:rPr lang="en-US" sz="2000"/>
              <a:t>PRAW package</a:t>
            </a:r>
          </a:p>
          <a:p>
            <a:pPr marL="457200" lvl="1"/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71BEA-C66B-43C3-9AC0-093F93E913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6043" y="500405"/>
            <a:ext cx="5500979" cy="2860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E9C50-DBE2-4457-A032-2E7E34FB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43" y="3861318"/>
            <a:ext cx="5500979" cy="23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CF9A1-3DFF-4254-8B80-0A961820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890" y="710595"/>
            <a:ext cx="2339172" cy="1800526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496C-2CA8-46E7-A777-2AA19C065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425" y="2511121"/>
            <a:ext cx="2706101" cy="2435291"/>
          </a:xfrm>
        </p:spPr>
        <p:txBody>
          <a:bodyPr>
            <a:normAutofit/>
          </a:bodyPr>
          <a:lstStyle/>
          <a:p>
            <a:r>
              <a:rPr lang="en-US" sz="2000" dirty="0"/>
              <a:t>Sentiment Analysis</a:t>
            </a:r>
          </a:p>
          <a:p>
            <a:pPr lvl="1"/>
            <a:r>
              <a:rPr lang="en-US" sz="2000" dirty="0"/>
              <a:t>Cleaning</a:t>
            </a:r>
          </a:p>
          <a:p>
            <a:pPr lvl="1"/>
            <a:r>
              <a:rPr lang="en-US" sz="2000" dirty="0"/>
              <a:t>Tokenizing</a:t>
            </a:r>
          </a:p>
          <a:p>
            <a:pPr lvl="1"/>
            <a:r>
              <a:rPr lang="en-US" sz="2000" dirty="0"/>
              <a:t>Stop Words</a:t>
            </a:r>
          </a:p>
          <a:p>
            <a:pPr lvl="1"/>
            <a:r>
              <a:rPr lang="en-US" sz="2000" dirty="0"/>
              <a:t>Normalization</a:t>
            </a:r>
          </a:p>
          <a:p>
            <a:pPr lvl="1"/>
            <a:r>
              <a:rPr lang="en-US" sz="2000" dirty="0"/>
              <a:t>VADER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3D36CC91-7A46-4C78-858C-1D11E5138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9614" y="1055226"/>
            <a:ext cx="4747547" cy="4747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BCC81B-C54E-4065-92D4-99A1EC210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" y="1053577"/>
            <a:ext cx="4743099" cy="47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5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D232-847F-4348-B86E-BBD2A895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512F7-D49E-4630-B578-6CCBB881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3613"/>
            <a:ext cx="4963062" cy="5000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ADC60-ECF7-4785-8FF5-D94F5C8E3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06" y="1383614"/>
            <a:ext cx="4963062" cy="51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36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E858-B81D-496B-8DD4-F39922AE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A432A-7E51-4EBC-8293-A6889C6DA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9" y="2060329"/>
            <a:ext cx="5029636" cy="27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EFC80-870C-439D-B023-2364B46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88" y="2103004"/>
            <a:ext cx="4877223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0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E60E-F5EC-4CB9-84CC-ADEAFE6A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4252"/>
            <a:ext cx="10515600" cy="1325563"/>
          </a:xfrm>
        </p:spPr>
        <p:txBody>
          <a:bodyPr/>
          <a:lstStyle/>
          <a:p>
            <a:r>
              <a:rPr lang="en-US" dirty="0"/>
              <a:t>Encanto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AB684-8BF2-454C-B979-17ABB2BE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4" y="1231925"/>
            <a:ext cx="4838858" cy="4985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E1134-EC5C-47D4-85C6-197349EF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35" y="615587"/>
            <a:ext cx="4621169" cy="2517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72800-B8F6-461E-B06F-8E199947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1" y="3724548"/>
            <a:ext cx="4468755" cy="24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6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2C24"/>
      </a:dk2>
      <a:lt2>
        <a:srgbClr val="E2E8E7"/>
      </a:lt2>
      <a:accent1>
        <a:srgbClr val="E72942"/>
      </a:accent1>
      <a:accent2>
        <a:srgbClr val="D54D17"/>
      </a:accent2>
      <a:accent3>
        <a:srgbClr val="CE9B25"/>
      </a:accent3>
      <a:accent4>
        <a:srgbClr val="9AAD13"/>
      </a:accent4>
      <a:accent5>
        <a:srgbClr val="67B720"/>
      </a:accent5>
      <a:accent6>
        <a:srgbClr val="1DBC14"/>
      </a:accent6>
      <a:hlink>
        <a:srgbClr val="309285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169</Words>
  <Application>Microsoft Office PowerPoint</Application>
  <PresentationFormat>Widescreen</PresentationFormat>
  <Paragraphs>38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Times New Roman</vt:lpstr>
      <vt:lpstr>BrushVTI</vt:lpstr>
      <vt:lpstr>A Social Media Analysis Case Study</vt:lpstr>
      <vt:lpstr>Background</vt:lpstr>
      <vt:lpstr>Reddit</vt:lpstr>
      <vt:lpstr>PowerPoint Presentation</vt:lpstr>
      <vt:lpstr>Methods</vt:lpstr>
      <vt:lpstr>Methods</vt:lpstr>
      <vt:lpstr>FAQs</vt:lpstr>
      <vt:lpstr>FAQs</vt:lpstr>
      <vt:lpstr>Encanto</vt:lpstr>
      <vt:lpstr>Genie+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Social Media Analysis Case Study</dc:title>
  <dc:creator>Jonathon Scroggins</dc:creator>
  <cp:lastModifiedBy>Jonathon Scroggins</cp:lastModifiedBy>
  <cp:revision>3</cp:revision>
  <dcterms:created xsi:type="dcterms:W3CDTF">2021-10-23T15:33:39Z</dcterms:created>
  <dcterms:modified xsi:type="dcterms:W3CDTF">2021-10-23T16:48:04Z</dcterms:modified>
</cp:coreProperties>
</file>